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6" r:id="rId2"/>
    <p:sldId id="283" r:id="rId3"/>
    <p:sldId id="256" r:id="rId4"/>
    <p:sldId id="271" r:id="rId5"/>
    <p:sldId id="259" r:id="rId6"/>
    <p:sldId id="268" r:id="rId7"/>
    <p:sldId id="269" r:id="rId8"/>
    <p:sldId id="270" r:id="rId9"/>
    <p:sldId id="302" r:id="rId10"/>
    <p:sldId id="262" r:id="rId11"/>
    <p:sldId id="266" r:id="rId12"/>
    <p:sldId id="257" r:id="rId13"/>
    <p:sldId id="258" r:id="rId14"/>
    <p:sldId id="260" r:id="rId15"/>
    <p:sldId id="305"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oetryfoundation.org/poems-and-poets/poets/detail/jonathan-swift" TargetMode="External"/><Relationship Id="rId2" Type="http://schemas.openxmlformats.org/officeDocument/2006/relationships/hyperlink" Target="http://www.poetryfoundation.org/poems-and-poets/poets/detail/alexander-po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The_Persians" TargetMode="External"/><Relationship Id="rId3" Type="http://schemas.openxmlformats.org/officeDocument/2006/relationships/hyperlink" Target="https://en.wikipedia.org/wiki/Poetics_(Aristotle)" TargetMode="External"/><Relationship Id="rId7" Type="http://schemas.openxmlformats.org/officeDocument/2006/relationships/hyperlink" Target="https://en.wikipedia.org/wiki/Euripides" TargetMode="External"/><Relationship Id="rId2" Type="http://schemas.openxmlformats.org/officeDocument/2006/relationships/hyperlink" Target="https://en.wikipedia.org/wiki/Aristotle" TargetMode="External"/><Relationship Id="rId1" Type="http://schemas.openxmlformats.org/officeDocument/2006/relationships/slideLayout" Target="../slideLayouts/slideLayout2.xml"/><Relationship Id="rId6" Type="http://schemas.openxmlformats.org/officeDocument/2006/relationships/hyperlink" Target="https://en.wikipedia.org/wiki/Sophocles" TargetMode="External"/><Relationship Id="rId5" Type="http://schemas.openxmlformats.org/officeDocument/2006/relationships/hyperlink" Target="https://en.wikipedia.org/wiki/Aeschylus" TargetMode="External"/><Relationship Id="rId4" Type="http://schemas.openxmlformats.org/officeDocument/2006/relationships/hyperlink" Target="https://en.wikipedia.org/wiki/Dramatic_theory" TargetMode="External"/><Relationship Id="rId9" Type="http://schemas.openxmlformats.org/officeDocument/2006/relationships/hyperlink" Target="https://en.wikipedia.org/wiki/Dionysi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Liturgical_drama" TargetMode="External"/><Relationship Id="rId7" Type="http://schemas.openxmlformats.org/officeDocument/2006/relationships/hyperlink" Target="https://en.wikipedia.org/wiki/England" TargetMode="External"/><Relationship Id="rId2" Type="http://schemas.openxmlformats.org/officeDocument/2006/relationships/hyperlink" Target="https://en.wikipedia.org/wiki/Renaissance" TargetMode="External"/><Relationship Id="rId1" Type="http://schemas.openxmlformats.org/officeDocument/2006/relationships/slideLayout" Target="../slideLayouts/slideLayout2.xml"/><Relationship Id="rId6" Type="http://schemas.openxmlformats.org/officeDocument/2006/relationships/hyperlink" Target="https://en.wikipedia.org/wiki/Thomas_More" TargetMode="External"/><Relationship Id="rId5" Type="http://schemas.openxmlformats.org/officeDocument/2006/relationships/hyperlink" Target="https://en.wikipedia.org/wiki/The_Praise_of_Folly" TargetMode="External"/><Relationship Id="rId4" Type="http://schemas.openxmlformats.org/officeDocument/2006/relationships/hyperlink" Target="https://en.wikipedia.org/wiki/Desiderius_Erasmu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Shakespearean_tragedy" TargetMode="External"/><Relationship Id="rId13" Type="http://schemas.openxmlformats.org/officeDocument/2006/relationships/hyperlink" Target="https://en.wikipedia.org/wiki/Henry_IV,_Part_1" TargetMode="External"/><Relationship Id="rId3" Type="http://schemas.openxmlformats.org/officeDocument/2006/relationships/hyperlink" Target="https://en.wikipedia.org/wiki/Christopher_Marlowe" TargetMode="External"/><Relationship Id="rId7" Type="http://schemas.openxmlformats.org/officeDocument/2006/relationships/hyperlink" Target="https://en.wikipedia.org/wiki/Shakespearean_history" TargetMode="External"/><Relationship Id="rId12" Type="http://schemas.openxmlformats.org/officeDocument/2006/relationships/hyperlink" Target="https://en.wikipedia.org/wiki/Hamlet" TargetMode="External"/><Relationship Id="rId2" Type="http://schemas.openxmlformats.org/officeDocument/2006/relationships/hyperlink" Target="https://en.wikipedia.org/wiki/William_Shakespeare" TargetMode="External"/><Relationship Id="rId16" Type="http://schemas.openxmlformats.org/officeDocument/2006/relationships/hyperlink" Target="https://en.wikipedia.org/wiki/Bartholomew_Fair" TargetMode="External"/><Relationship Id="rId1" Type="http://schemas.openxmlformats.org/officeDocument/2006/relationships/slideLayout" Target="../slideLayouts/slideLayout2.xml"/><Relationship Id="rId6" Type="http://schemas.openxmlformats.org/officeDocument/2006/relationships/hyperlink" Target="https://en.wikipedia.org/wiki/Doctor_Faustus_(play)" TargetMode="External"/><Relationship Id="rId11" Type="http://schemas.openxmlformats.org/officeDocument/2006/relationships/hyperlink" Target="https://en.wikipedia.org/wiki/Twelfth_Night" TargetMode="External"/><Relationship Id="rId5" Type="http://schemas.openxmlformats.org/officeDocument/2006/relationships/hyperlink" Target="https://en.wikipedia.org/wiki/Polymath" TargetMode="External"/><Relationship Id="rId15" Type="http://schemas.openxmlformats.org/officeDocument/2006/relationships/hyperlink" Target="https://en.wikipedia.org/wiki/Volpone" TargetMode="External"/><Relationship Id="rId10" Type="http://schemas.openxmlformats.org/officeDocument/2006/relationships/hyperlink" Target="https://en.wikipedia.org/wiki/William_Shakespeare%27s_late_romances" TargetMode="External"/><Relationship Id="rId4" Type="http://schemas.openxmlformats.org/officeDocument/2006/relationships/hyperlink" Target="https://en.wikipedia.org/wiki/Ben_Jonson" TargetMode="External"/><Relationship Id="rId9" Type="http://schemas.openxmlformats.org/officeDocument/2006/relationships/hyperlink" Target="https://en.wikipedia.org/wiki/Shakespearean_comedies" TargetMode="External"/><Relationship Id="rId14" Type="http://schemas.openxmlformats.org/officeDocument/2006/relationships/hyperlink" Target="https://en.wikipedia.org/wiki/Humour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The_Death_of_Pompey" TargetMode="External"/><Relationship Id="rId3" Type="http://schemas.openxmlformats.org/officeDocument/2006/relationships/hyperlink" Target="https://en.wikipedia.org/wiki/Comedy_of_manners" TargetMode="External"/><Relationship Id="rId7" Type="http://schemas.openxmlformats.org/officeDocument/2006/relationships/hyperlink" Target="https://en.wikipedia.org/wiki/Pierre_Corneille" TargetMode="External"/><Relationship Id="rId2" Type="http://schemas.openxmlformats.org/officeDocument/2006/relationships/hyperlink" Target="https://en.wikipedia.org/wiki/Restoration_(1660)" TargetMode="External"/><Relationship Id="rId1" Type="http://schemas.openxmlformats.org/officeDocument/2006/relationships/slideLayout" Target="../slideLayouts/slideLayout2.xml"/><Relationship Id="rId6" Type="http://schemas.openxmlformats.org/officeDocument/2006/relationships/hyperlink" Target="https://en.wikipedia.org/wiki/Dublin" TargetMode="External"/><Relationship Id="rId11" Type="http://schemas.openxmlformats.org/officeDocument/2006/relationships/hyperlink" Target="https://en.wikipedia.org/wiki/The_Way_of_the_World" TargetMode="External"/><Relationship Id="rId5" Type="http://schemas.openxmlformats.org/officeDocument/2006/relationships/hyperlink" Target="https://en.wikipedia.org/wiki/Katherine_Philips" TargetMode="External"/><Relationship Id="rId10" Type="http://schemas.openxmlformats.org/officeDocument/2006/relationships/hyperlink" Target="https://en.wikipedia.org/wiki/Restoration_comedy" TargetMode="External"/><Relationship Id="rId4" Type="http://schemas.openxmlformats.org/officeDocument/2006/relationships/hyperlink" Target="https://en.wikipedia.org/wiki/Irish_theatre" TargetMode="External"/><Relationship Id="rId9" Type="http://schemas.openxmlformats.org/officeDocument/2006/relationships/hyperlink" Target="https://en.wikipedia.org/wiki/William_Congre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301D-4078-4FD0-A716-2634C93B14AB}"/>
              </a:ext>
            </a:extLst>
          </p:cNvPr>
          <p:cNvSpPr>
            <a:spLocks noGrp="1"/>
          </p:cNvSpPr>
          <p:nvPr>
            <p:ph type="ctrTitle"/>
          </p:nvPr>
        </p:nvSpPr>
        <p:spPr/>
        <p:txBody>
          <a:bodyPr/>
          <a:lstStyle/>
          <a:p>
            <a:r>
              <a:rPr lang="en-GB" dirty="0"/>
              <a:t>Comparative literature</a:t>
            </a:r>
            <a:endParaRPr lang="en-US" dirty="0"/>
          </a:p>
        </p:txBody>
      </p:sp>
      <p:sp>
        <p:nvSpPr>
          <p:cNvPr id="3" name="Subtitle 2">
            <a:extLst>
              <a:ext uri="{FF2B5EF4-FFF2-40B4-BE49-F238E27FC236}">
                <a16:creationId xmlns:a16="http://schemas.microsoft.com/office/drawing/2014/main" id="{843F1DB5-5DB4-445C-A2A9-8F8BE35664A8}"/>
              </a:ext>
            </a:extLst>
          </p:cNvPr>
          <p:cNvSpPr>
            <a:spLocks noGrp="1"/>
          </p:cNvSpPr>
          <p:nvPr>
            <p:ph type="subTitle" idx="1"/>
          </p:nvPr>
        </p:nvSpPr>
        <p:spPr/>
        <p:txBody>
          <a:bodyPr>
            <a:normAutofit/>
          </a:bodyPr>
          <a:lstStyle/>
          <a:p>
            <a:pPr algn="ctr"/>
            <a:r>
              <a:rPr lang="en-GB" sz="2800" b="1" dirty="0"/>
              <a:t>Shaymaa A. Shahine</a:t>
            </a:r>
            <a:endParaRPr lang="en-US" sz="2800" b="1" dirty="0"/>
          </a:p>
        </p:txBody>
      </p:sp>
      <p:sp>
        <p:nvSpPr>
          <p:cNvPr id="4" name="Subtitle 2">
            <a:extLst>
              <a:ext uri="{FF2B5EF4-FFF2-40B4-BE49-F238E27FC236}">
                <a16:creationId xmlns:a16="http://schemas.microsoft.com/office/drawing/2014/main" id="{FF4B8402-325D-4B58-B4FC-5EDAA67192FE}"/>
              </a:ext>
            </a:extLst>
          </p:cNvPr>
          <p:cNvSpPr txBox="1">
            <a:spLocks/>
          </p:cNvSpPr>
          <p:nvPr/>
        </p:nvSpPr>
        <p:spPr>
          <a:xfrm>
            <a:off x="1659467" y="872837"/>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800" b="1" dirty="0"/>
              <a:t>Faculty of Arts</a:t>
            </a:r>
          </a:p>
          <a:p>
            <a:pPr algn="ctr"/>
            <a:r>
              <a:rPr lang="en-GB" sz="2800" b="1" dirty="0"/>
              <a:t>Year 2</a:t>
            </a:r>
            <a:endParaRPr lang="en-US" sz="2800" b="1" dirty="0"/>
          </a:p>
        </p:txBody>
      </p:sp>
    </p:spTree>
    <p:extLst>
      <p:ext uri="{BB962C8B-B14F-4D97-AF65-F5344CB8AC3E}">
        <p14:creationId xmlns:p14="http://schemas.microsoft.com/office/powerpoint/2010/main" val="39716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F305-33FB-4617-ABBB-FB7450119D12}"/>
              </a:ext>
            </a:extLst>
          </p:cNvPr>
          <p:cNvSpPr>
            <a:spLocks noGrp="1"/>
          </p:cNvSpPr>
          <p:nvPr>
            <p:ph type="title"/>
          </p:nvPr>
        </p:nvSpPr>
        <p:spPr>
          <a:xfrm>
            <a:off x="677334" y="152399"/>
            <a:ext cx="8596668" cy="1177637"/>
          </a:xfrm>
        </p:spPr>
        <p:txBody>
          <a:bodyPr>
            <a:noAutofit/>
          </a:bodyPr>
          <a:lstStyle/>
          <a:p>
            <a:pPr algn="ctr"/>
            <a:r>
              <a:rPr lang="en-GB" b="1" dirty="0"/>
              <a:t>Eighteenth Century Drama</a:t>
            </a:r>
            <a:br>
              <a:rPr lang="en-GB" b="1" dirty="0"/>
            </a:br>
            <a:r>
              <a:rPr lang="en-GB" b="1" dirty="0"/>
              <a:t>Augustan age </a:t>
            </a:r>
            <a:endParaRPr lang="en-US" b="1" dirty="0"/>
          </a:p>
        </p:txBody>
      </p:sp>
      <p:sp>
        <p:nvSpPr>
          <p:cNvPr id="3" name="Content Placeholder 2">
            <a:extLst>
              <a:ext uri="{FF2B5EF4-FFF2-40B4-BE49-F238E27FC236}">
                <a16:creationId xmlns:a16="http://schemas.microsoft.com/office/drawing/2014/main" id="{65ABCCEC-E724-4E35-A48F-C43739F4EEEC}"/>
              </a:ext>
            </a:extLst>
          </p:cNvPr>
          <p:cNvSpPr>
            <a:spLocks noGrp="1"/>
          </p:cNvSpPr>
          <p:nvPr>
            <p:ph idx="1"/>
          </p:nvPr>
        </p:nvSpPr>
        <p:spPr>
          <a:xfrm>
            <a:off x="677334" y="1510144"/>
            <a:ext cx="9727430" cy="5347855"/>
          </a:xfrm>
        </p:spPr>
        <p:txBody>
          <a:bodyPr>
            <a:normAutofit fontScale="77500" lnSpcReduction="20000"/>
          </a:bodyPr>
          <a:lstStyle/>
          <a:p>
            <a:endParaRPr lang="en-GB" dirty="0"/>
          </a:p>
          <a:p>
            <a:r>
              <a:rPr lang="en-US" sz="2800" dirty="0"/>
              <a:t>The first half of the 18th century, during which English poets such as </a:t>
            </a:r>
            <a:r>
              <a:rPr lang="en-US" sz="2800" u="sng" dirty="0">
                <a:hlinkClick r:id="rId2"/>
              </a:rPr>
              <a:t>Alexander Pope</a:t>
            </a:r>
            <a:r>
              <a:rPr lang="en-US" sz="2800" dirty="0"/>
              <a:t> and </a:t>
            </a:r>
            <a:r>
              <a:rPr lang="en-US" sz="2800" u="sng" dirty="0">
                <a:hlinkClick r:id="rId3"/>
              </a:rPr>
              <a:t>Jonathan Swift</a:t>
            </a:r>
            <a:r>
              <a:rPr lang="en-US" sz="2800" u="sng" dirty="0"/>
              <a:t> </a:t>
            </a:r>
            <a:r>
              <a:rPr lang="en-US" sz="2800" dirty="0"/>
              <a:t>emulated Virgil, Ovid, and Horace—the great Latin poets of the reign of the Emperor Augustus </a:t>
            </a:r>
          </a:p>
          <a:p>
            <a:r>
              <a:rPr lang="en-US" sz="2800" dirty="0"/>
              <a:t>Augustan writers were straight up obsessed with classical Rome and Greece. </a:t>
            </a:r>
            <a:endParaRPr lang="ar-EG" sz="2800" dirty="0"/>
          </a:p>
          <a:p>
            <a:r>
              <a:rPr lang="en-US" sz="2800" dirty="0"/>
              <a:t>Because Augustan writers looked to ancient writers as role models, Augustan literature is often called "neo-classical.“</a:t>
            </a:r>
          </a:p>
          <a:p>
            <a:r>
              <a:rPr lang="en-US" sz="2800" dirty="0"/>
              <a:t>Their best literary production was satirical novel and poetry</a:t>
            </a:r>
          </a:p>
          <a:p>
            <a:r>
              <a:rPr lang="en-US" sz="2800" dirty="0"/>
              <a:t>In the Second half of Eighteenth century, </a:t>
            </a:r>
            <a:r>
              <a:rPr lang="en-GB" sz="2800" dirty="0"/>
              <a:t>Industrial revolution brought people to new cities where playhouses found new audience among working class</a:t>
            </a:r>
          </a:p>
          <a:p>
            <a:r>
              <a:rPr lang="en-GB" sz="2800" dirty="0"/>
              <a:t>Steam engine carried actors and performances to the county sides </a:t>
            </a:r>
            <a:endParaRPr lang="ar-EG" sz="2800" dirty="0"/>
          </a:p>
          <a:p>
            <a:r>
              <a:rPr lang="en-US" sz="2800" dirty="0"/>
              <a:t>Melodrama, and well made plays with artificial plots were popular at that time of writing during that period.</a:t>
            </a:r>
          </a:p>
          <a:p>
            <a:endParaRPr lang="en-US" dirty="0"/>
          </a:p>
        </p:txBody>
      </p:sp>
    </p:spTree>
    <p:extLst>
      <p:ext uri="{BB962C8B-B14F-4D97-AF65-F5344CB8AC3E}">
        <p14:creationId xmlns:p14="http://schemas.microsoft.com/office/powerpoint/2010/main" val="1553010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6841-8C65-46B1-B659-69DF09BF58BD}"/>
              </a:ext>
            </a:extLst>
          </p:cNvPr>
          <p:cNvSpPr>
            <a:spLocks noGrp="1"/>
          </p:cNvSpPr>
          <p:nvPr>
            <p:ph type="title"/>
          </p:nvPr>
        </p:nvSpPr>
        <p:spPr>
          <a:xfrm>
            <a:off x="677334" y="124691"/>
            <a:ext cx="8596668" cy="1136073"/>
          </a:xfrm>
        </p:spPr>
        <p:txBody>
          <a:bodyPr/>
          <a:lstStyle/>
          <a:p>
            <a:pPr algn="ctr"/>
            <a:r>
              <a:rPr lang="en-GB" b="1" dirty="0"/>
              <a:t>Nineteenth Century Drama</a:t>
            </a:r>
            <a:endParaRPr lang="en-US" b="1" dirty="0"/>
          </a:p>
        </p:txBody>
      </p:sp>
      <p:sp>
        <p:nvSpPr>
          <p:cNvPr id="3" name="Content Placeholder 2">
            <a:extLst>
              <a:ext uri="{FF2B5EF4-FFF2-40B4-BE49-F238E27FC236}">
                <a16:creationId xmlns:a16="http://schemas.microsoft.com/office/drawing/2014/main" id="{4EC406DC-1084-41AF-8B28-EABE15AFA023}"/>
              </a:ext>
            </a:extLst>
          </p:cNvPr>
          <p:cNvSpPr>
            <a:spLocks noGrp="1"/>
          </p:cNvSpPr>
          <p:nvPr>
            <p:ph idx="1"/>
          </p:nvPr>
        </p:nvSpPr>
        <p:spPr>
          <a:xfrm>
            <a:off x="677334" y="692727"/>
            <a:ext cx="8596668" cy="5348635"/>
          </a:xfrm>
        </p:spPr>
        <p:txBody>
          <a:bodyPr/>
          <a:lstStyle/>
          <a:p>
            <a:endParaRPr lang="en-US" sz="2400" b="1" dirty="0"/>
          </a:p>
          <a:p>
            <a:r>
              <a:rPr lang="en-US" sz="2400" b="1" dirty="0"/>
              <a:t>Romantic Naturalist drama:</a:t>
            </a:r>
            <a:r>
              <a:rPr lang="en-US" dirty="0"/>
              <a:t> attempts by the great Romantic poets did not produce important drama, although Byron and P.B. Shelley wrote closet drama. </a:t>
            </a:r>
          </a:p>
          <a:p>
            <a:r>
              <a:rPr lang="en-US" dirty="0"/>
              <a:t>Like all romantic literature, it rejected every thing related to the industrial revolution and escaped to nature. Its heroes suffer a struggle between their romantic dreams and their physical inabilities.</a:t>
            </a:r>
          </a:p>
          <a:p>
            <a:r>
              <a:rPr lang="en-US" dirty="0"/>
              <a:t>The first Romantic play to be performed in Paris was Hugo's </a:t>
            </a:r>
            <a:r>
              <a:rPr lang="en-US" i="1" dirty="0"/>
              <a:t>Hernani</a:t>
            </a:r>
            <a:r>
              <a:rPr lang="en-US" dirty="0"/>
              <a:t>, in 1830</a:t>
            </a:r>
          </a:p>
          <a:p>
            <a:r>
              <a:rPr lang="en-US" dirty="0"/>
              <a:t>The nineteenth century witnessed unprecedented growth and sweeping changes that started in late eighteenth century, with the number of theaters in cities growing a hundredfold. </a:t>
            </a:r>
          </a:p>
          <a:p>
            <a:r>
              <a:rPr lang="en-US" dirty="0"/>
              <a:t>Romance, well-made plays gave way to realism.</a:t>
            </a:r>
          </a:p>
          <a:p>
            <a:r>
              <a:rPr lang="en-US" dirty="0"/>
              <a:t>The stage became a platform for social and political commentary. As a result, drama became the most popular form of entertainment in Europe and America. </a:t>
            </a:r>
          </a:p>
        </p:txBody>
      </p:sp>
    </p:spTree>
    <p:extLst>
      <p:ext uri="{BB962C8B-B14F-4D97-AF65-F5344CB8AC3E}">
        <p14:creationId xmlns:p14="http://schemas.microsoft.com/office/powerpoint/2010/main" val="289842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671B-0082-479B-9658-848F60DE67F1}"/>
              </a:ext>
            </a:extLst>
          </p:cNvPr>
          <p:cNvSpPr>
            <a:spLocks noGrp="1"/>
          </p:cNvSpPr>
          <p:nvPr>
            <p:ph type="title"/>
          </p:nvPr>
        </p:nvSpPr>
        <p:spPr>
          <a:xfrm>
            <a:off x="677334" y="277091"/>
            <a:ext cx="8596668" cy="997527"/>
          </a:xfrm>
        </p:spPr>
        <p:txBody>
          <a:bodyPr/>
          <a:lstStyle/>
          <a:p>
            <a:pPr algn="ctr"/>
            <a:r>
              <a:rPr lang="en-GB" b="1" dirty="0"/>
              <a:t>Twentieth century Realistic Drama</a:t>
            </a:r>
            <a:endParaRPr lang="en-US" b="1" dirty="0"/>
          </a:p>
        </p:txBody>
      </p:sp>
      <p:sp>
        <p:nvSpPr>
          <p:cNvPr id="3" name="Content Placeholder 2">
            <a:extLst>
              <a:ext uri="{FF2B5EF4-FFF2-40B4-BE49-F238E27FC236}">
                <a16:creationId xmlns:a16="http://schemas.microsoft.com/office/drawing/2014/main" id="{5076CDB3-7014-4921-95DE-CC7BAA2EFF85}"/>
              </a:ext>
            </a:extLst>
          </p:cNvPr>
          <p:cNvSpPr>
            <a:spLocks noGrp="1"/>
          </p:cNvSpPr>
          <p:nvPr>
            <p:ph idx="1"/>
          </p:nvPr>
        </p:nvSpPr>
        <p:spPr>
          <a:xfrm>
            <a:off x="677334" y="1274619"/>
            <a:ext cx="8596668" cy="5306290"/>
          </a:xfrm>
        </p:spPr>
        <p:txBody>
          <a:bodyPr>
            <a:normAutofit fontScale="47500" lnSpcReduction="20000"/>
          </a:bodyPr>
          <a:lstStyle/>
          <a:p>
            <a:r>
              <a:rPr lang="en-US" sz="3800" dirty="0"/>
              <a:t>Ibsen’s realistic dramas of ideas surpass other such works because they blend:</a:t>
            </a:r>
          </a:p>
          <a:p>
            <a:r>
              <a:rPr lang="en-US" sz="3800" dirty="0"/>
              <a:t>a complex plot</a:t>
            </a:r>
          </a:p>
          <a:p>
            <a:r>
              <a:rPr lang="en-US" sz="3800" dirty="0"/>
              <a:t>a detailed setting</a:t>
            </a:r>
          </a:p>
          <a:p>
            <a:r>
              <a:rPr lang="en-US" sz="3800" dirty="0"/>
              <a:t>and middle-class yet extraordinary characters in an organic whole.</a:t>
            </a:r>
          </a:p>
          <a:p>
            <a:r>
              <a:rPr lang="en-US" sz="3800" dirty="0"/>
              <a:t>plays have no end because it discusses moral and social issues(Drama of Ideas)</a:t>
            </a:r>
          </a:p>
          <a:p>
            <a:r>
              <a:rPr lang="en-US" sz="3800" dirty="0"/>
              <a:t>A Doll’s House (1879) </a:t>
            </a:r>
          </a:p>
          <a:p>
            <a:r>
              <a:rPr lang="en-US" sz="3800" dirty="0"/>
              <a:t>Ghosts (1881)</a:t>
            </a:r>
          </a:p>
          <a:p>
            <a:r>
              <a:rPr lang="en-US" sz="3800" dirty="0"/>
              <a:t>against Aristotelian ideology (Middle class- characterization)</a:t>
            </a:r>
          </a:p>
          <a:p>
            <a:r>
              <a:rPr lang="en-US" sz="4800" b="1" dirty="0"/>
              <a:t>August Strindberg’s </a:t>
            </a:r>
            <a:r>
              <a:rPr lang="en-US" sz="4000" dirty="0"/>
              <a:t>(1849-1912)</a:t>
            </a:r>
          </a:p>
          <a:p>
            <a:r>
              <a:rPr lang="en-US" sz="4000" dirty="0"/>
              <a:t>Out of his tense, aggressive childhood emerged works such as The Father (1887) </a:t>
            </a:r>
          </a:p>
          <a:p>
            <a:r>
              <a:rPr lang="en-US" sz="4000" dirty="0"/>
              <a:t>and Miss Julie (1888)</a:t>
            </a:r>
          </a:p>
          <a:p>
            <a:r>
              <a:rPr lang="en-US" sz="4800" b="1" dirty="0"/>
              <a:t>George Bernard Shaw</a:t>
            </a:r>
            <a:r>
              <a:rPr lang="en-US" sz="4000" b="1" dirty="0"/>
              <a:t> </a:t>
            </a:r>
            <a:r>
              <a:rPr lang="en-US" sz="4000" dirty="0"/>
              <a:t>(1856 –  1950)</a:t>
            </a:r>
          </a:p>
          <a:p>
            <a:r>
              <a:rPr lang="en-US" sz="4000" dirty="0"/>
              <a:t>Pygmalion</a:t>
            </a:r>
          </a:p>
          <a:p>
            <a:r>
              <a:rPr lang="en-US" sz="4000" dirty="0"/>
              <a:t>Candida</a:t>
            </a:r>
          </a:p>
          <a:p>
            <a:endParaRPr lang="en-US" sz="3800" dirty="0"/>
          </a:p>
          <a:p>
            <a:endParaRPr lang="en-US" sz="4000" dirty="0"/>
          </a:p>
          <a:p>
            <a:endParaRPr lang="en-US" sz="2400" dirty="0"/>
          </a:p>
        </p:txBody>
      </p:sp>
    </p:spTree>
    <p:extLst>
      <p:ext uri="{BB962C8B-B14F-4D97-AF65-F5344CB8AC3E}">
        <p14:creationId xmlns:p14="http://schemas.microsoft.com/office/powerpoint/2010/main" val="363769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497711-7201-4EFB-9782-1854083F3048}"/>
              </a:ext>
            </a:extLst>
          </p:cNvPr>
          <p:cNvSpPr>
            <a:spLocks noGrp="1"/>
          </p:cNvSpPr>
          <p:nvPr>
            <p:ph idx="1"/>
          </p:nvPr>
        </p:nvSpPr>
        <p:spPr>
          <a:xfrm>
            <a:off x="207819" y="900545"/>
            <a:ext cx="9878290" cy="5818911"/>
          </a:xfrm>
        </p:spPr>
        <p:txBody>
          <a:bodyPr>
            <a:normAutofit/>
          </a:bodyPr>
          <a:lstStyle/>
          <a:p>
            <a:r>
              <a:rPr lang="en-US" sz="2200" dirty="0"/>
              <a:t>In order to help the people of society to consider the issue seriously. The highlighted issues in plays are:</a:t>
            </a:r>
          </a:p>
          <a:p>
            <a:r>
              <a:rPr lang="en-US" sz="2200" dirty="0"/>
              <a:t> marriage </a:t>
            </a:r>
          </a:p>
          <a:p>
            <a:r>
              <a:rPr lang="en-US" sz="2200" dirty="0"/>
              <a:t>equal rights for men and women</a:t>
            </a:r>
          </a:p>
          <a:p>
            <a:r>
              <a:rPr lang="en-US" sz="2200" dirty="0"/>
              <a:t>prostitution and its reasons</a:t>
            </a:r>
          </a:p>
          <a:p>
            <a:r>
              <a:rPr lang="en-US" sz="2200" dirty="0"/>
              <a:t>relationships and many other social issues.</a:t>
            </a:r>
          </a:p>
          <a:p>
            <a:r>
              <a:rPr lang="en-US" sz="2200" dirty="0"/>
              <a:t>No end </a:t>
            </a:r>
          </a:p>
          <a:p>
            <a:r>
              <a:rPr lang="en-US" sz="2200" dirty="0"/>
              <a:t>problem plays, argumentative plays or plays of ideas </a:t>
            </a:r>
          </a:p>
          <a:p>
            <a:endParaRPr lang="en-US" dirty="0"/>
          </a:p>
        </p:txBody>
      </p:sp>
    </p:spTree>
    <p:extLst>
      <p:ext uri="{BB962C8B-B14F-4D97-AF65-F5344CB8AC3E}">
        <p14:creationId xmlns:p14="http://schemas.microsoft.com/office/powerpoint/2010/main" val="301212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C69E-E4DD-4CF4-A1E4-3BCECF4F1E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7A16F4-900F-4C85-A566-DBBA091BECBF}"/>
              </a:ext>
            </a:extLst>
          </p:cNvPr>
          <p:cNvSpPr>
            <a:spLocks noGrp="1"/>
          </p:cNvSpPr>
          <p:nvPr>
            <p:ph idx="1"/>
          </p:nvPr>
        </p:nvSpPr>
        <p:spPr/>
        <p:txBody>
          <a:bodyPr>
            <a:normAutofit lnSpcReduction="10000"/>
          </a:bodyPr>
          <a:lstStyle/>
          <a:p>
            <a:r>
              <a:rPr lang="en-US" sz="3200" dirty="0"/>
              <a:t>During the 20th century, especially after World War I, Western drama became more internationally unified and less the product of separate national literary traditions. Throughout the century realism, naturalism, and symbolism (and various combinations of these) continued to inform important plays.</a:t>
            </a:r>
          </a:p>
        </p:txBody>
      </p:sp>
    </p:spTree>
    <p:extLst>
      <p:ext uri="{BB962C8B-B14F-4D97-AF65-F5344CB8AC3E}">
        <p14:creationId xmlns:p14="http://schemas.microsoft.com/office/powerpoint/2010/main" val="17596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B73E5FD-974C-4997-9042-0E16CCA55410}"/>
              </a:ext>
            </a:extLst>
          </p:cNvPr>
          <p:cNvSpPr/>
          <p:nvPr/>
        </p:nvSpPr>
        <p:spPr>
          <a:xfrm>
            <a:off x="162232" y="132736"/>
            <a:ext cx="5324168" cy="1991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Romanticism  in 18</a:t>
            </a:r>
            <a:r>
              <a:rPr lang="en-GB" baseline="30000"/>
              <a:t>th</a:t>
            </a:r>
            <a:r>
              <a:rPr lang="en-GB"/>
              <a:t> C. nostalgia for a past where imagination and freedom reach the maximum and replacing the past with self-interest</a:t>
            </a:r>
            <a:endParaRPr lang="en-GB" dirty="0"/>
          </a:p>
        </p:txBody>
      </p:sp>
      <p:sp>
        <p:nvSpPr>
          <p:cNvPr id="5" name="Content Placeholder 4">
            <a:extLst>
              <a:ext uri="{FF2B5EF4-FFF2-40B4-BE49-F238E27FC236}">
                <a16:creationId xmlns:a16="http://schemas.microsoft.com/office/drawing/2014/main" id="{2C8796FB-C297-4070-9B49-C98ABC672086}"/>
              </a:ext>
            </a:extLst>
          </p:cNvPr>
          <p:cNvSpPr>
            <a:spLocks noGrp="1"/>
          </p:cNvSpPr>
          <p:nvPr>
            <p:ph idx="1"/>
          </p:nvPr>
        </p:nvSpPr>
        <p:spPr>
          <a:xfrm>
            <a:off x="4405745" y="1537999"/>
            <a:ext cx="5555818" cy="21196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Victorian in 19</a:t>
            </a:r>
            <a:r>
              <a:rPr lang="en-GB" baseline="30000" dirty="0"/>
              <a:t>th</a:t>
            </a:r>
            <a:r>
              <a:rPr lang="en-GB" dirty="0"/>
              <a:t> C. a loud cry rejecting industrialism (as part of communism) as well as imperialism</a:t>
            </a:r>
            <a:endParaRPr lang="en-US" dirty="0"/>
          </a:p>
        </p:txBody>
      </p:sp>
      <p:sp>
        <p:nvSpPr>
          <p:cNvPr id="6" name="Oval 5">
            <a:extLst>
              <a:ext uri="{FF2B5EF4-FFF2-40B4-BE49-F238E27FC236}">
                <a16:creationId xmlns:a16="http://schemas.microsoft.com/office/drawing/2014/main" id="{C1A61B5B-9603-44CD-B7D0-1D4E893C7214}"/>
              </a:ext>
            </a:extLst>
          </p:cNvPr>
          <p:cNvSpPr/>
          <p:nvPr/>
        </p:nvSpPr>
        <p:spPr>
          <a:xfrm>
            <a:off x="6386050" y="4041058"/>
            <a:ext cx="5324168" cy="2190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20</a:t>
            </a:r>
            <a:r>
              <a:rPr lang="en-GB" baseline="30000" dirty="0"/>
              <a:t>th</a:t>
            </a:r>
            <a:r>
              <a:rPr lang="en-GB" dirty="0"/>
              <a:t> C Modernism and Post Modernism Imperialism replaced by Corrupted Capitalism and individualism</a:t>
            </a:r>
            <a:endParaRPr lang="en-US" dirty="0"/>
          </a:p>
        </p:txBody>
      </p:sp>
    </p:spTree>
    <p:extLst>
      <p:ext uri="{BB962C8B-B14F-4D97-AF65-F5344CB8AC3E}">
        <p14:creationId xmlns:p14="http://schemas.microsoft.com/office/powerpoint/2010/main" val="4212124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43E6-4474-4DB2-9E98-95A634DF2AC4}"/>
              </a:ext>
            </a:extLst>
          </p:cNvPr>
          <p:cNvSpPr>
            <a:spLocks noGrp="1"/>
          </p:cNvSpPr>
          <p:nvPr>
            <p:ph type="title"/>
          </p:nvPr>
        </p:nvSpPr>
        <p:spPr>
          <a:xfrm>
            <a:off x="677334" y="124691"/>
            <a:ext cx="8596668" cy="831274"/>
          </a:xfrm>
        </p:spPr>
        <p:txBody>
          <a:bodyPr>
            <a:normAutofit/>
          </a:bodyPr>
          <a:lstStyle/>
          <a:p>
            <a:r>
              <a:rPr lang="en-GB" b="1" dirty="0"/>
              <a:t>References:</a:t>
            </a:r>
            <a:endParaRPr lang="en-US" b="1" dirty="0"/>
          </a:p>
        </p:txBody>
      </p:sp>
      <p:sp>
        <p:nvSpPr>
          <p:cNvPr id="3" name="Content Placeholder 2">
            <a:extLst>
              <a:ext uri="{FF2B5EF4-FFF2-40B4-BE49-F238E27FC236}">
                <a16:creationId xmlns:a16="http://schemas.microsoft.com/office/drawing/2014/main" id="{E0848EAF-5C2C-4636-9372-C939C36689F3}"/>
              </a:ext>
            </a:extLst>
          </p:cNvPr>
          <p:cNvSpPr>
            <a:spLocks noGrp="1"/>
          </p:cNvSpPr>
          <p:nvPr>
            <p:ph idx="1"/>
          </p:nvPr>
        </p:nvSpPr>
        <p:spPr>
          <a:xfrm>
            <a:off x="677334" y="955965"/>
            <a:ext cx="8596668" cy="5085398"/>
          </a:xfrm>
        </p:spPr>
        <p:txBody>
          <a:bodyPr/>
          <a:lstStyle/>
          <a:p>
            <a:r>
              <a:rPr lang="en-US" dirty="0"/>
              <a:t>Brockett, Oscar G. and Franklin J. </a:t>
            </a:r>
            <a:r>
              <a:rPr lang="en-US" dirty="0" err="1"/>
              <a:t>Hildy</a:t>
            </a:r>
            <a:r>
              <a:rPr lang="en-US" dirty="0"/>
              <a:t>. 2003. </a:t>
            </a:r>
            <a:r>
              <a:rPr lang="en-US" i="1" dirty="0"/>
              <a:t>History of the Theatre.</a:t>
            </a:r>
            <a:r>
              <a:rPr lang="en-US" dirty="0"/>
              <a:t> Ninth edition, International edition. Boston: Allyn and Bacon. </a:t>
            </a:r>
          </a:p>
        </p:txBody>
      </p:sp>
    </p:spTree>
    <p:extLst>
      <p:ext uri="{BB962C8B-B14F-4D97-AF65-F5344CB8AC3E}">
        <p14:creationId xmlns:p14="http://schemas.microsoft.com/office/powerpoint/2010/main" val="304592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13DE-A771-428F-B307-4D65EDB70402}"/>
              </a:ext>
            </a:extLst>
          </p:cNvPr>
          <p:cNvSpPr>
            <a:spLocks noGrp="1"/>
          </p:cNvSpPr>
          <p:nvPr>
            <p:ph type="title"/>
          </p:nvPr>
        </p:nvSpPr>
        <p:spPr/>
        <p:txBody>
          <a:bodyPr/>
          <a:lstStyle/>
          <a:p>
            <a:r>
              <a:rPr lang="en-GB" sz="5400" dirty="0"/>
              <a:t>Codes of Conduct</a:t>
            </a:r>
            <a:endParaRPr lang="en-US" dirty="0"/>
          </a:p>
        </p:txBody>
      </p:sp>
      <p:sp>
        <p:nvSpPr>
          <p:cNvPr id="3" name="Content Placeholder 2">
            <a:extLst>
              <a:ext uri="{FF2B5EF4-FFF2-40B4-BE49-F238E27FC236}">
                <a16:creationId xmlns:a16="http://schemas.microsoft.com/office/drawing/2014/main" id="{D925462F-1B28-4FD5-8625-A01359FC39AB}"/>
              </a:ext>
            </a:extLst>
          </p:cNvPr>
          <p:cNvSpPr>
            <a:spLocks noGrp="1"/>
          </p:cNvSpPr>
          <p:nvPr>
            <p:ph idx="1"/>
          </p:nvPr>
        </p:nvSpPr>
        <p:spPr>
          <a:xfrm>
            <a:off x="1251678" y="1356853"/>
            <a:ext cx="10178322" cy="5309418"/>
          </a:xfrm>
        </p:spPr>
        <p:txBody>
          <a:bodyPr>
            <a:normAutofit/>
          </a:bodyPr>
          <a:lstStyle/>
          <a:p>
            <a:r>
              <a:rPr lang="en-GB" sz="3200" dirty="0"/>
              <a:t>Phones are not allowed</a:t>
            </a:r>
          </a:p>
          <a:p>
            <a:r>
              <a:rPr lang="en-GB" sz="3200" dirty="0"/>
              <a:t>Start 12 to 1.30 p.m.</a:t>
            </a:r>
          </a:p>
          <a:p>
            <a:r>
              <a:rPr lang="en-GB" sz="3200" dirty="0"/>
              <a:t>Doors closes 12.10 p.m.</a:t>
            </a:r>
          </a:p>
          <a:p>
            <a:r>
              <a:rPr lang="en-GB" sz="3200" dirty="0"/>
              <a:t>What is in it for you? Listening, Reading and Critical thinking</a:t>
            </a:r>
          </a:p>
          <a:p>
            <a:r>
              <a:rPr lang="en-GB" sz="3200" dirty="0"/>
              <a:t>Volunteers for Reflection Tree </a:t>
            </a:r>
          </a:p>
          <a:p>
            <a:r>
              <a:rPr lang="en-GB" sz="3200" dirty="0"/>
              <a:t>Question Bank </a:t>
            </a:r>
          </a:p>
          <a:p>
            <a:endParaRPr lang="en-US" dirty="0"/>
          </a:p>
        </p:txBody>
      </p:sp>
    </p:spTree>
    <p:extLst>
      <p:ext uri="{BB962C8B-B14F-4D97-AF65-F5344CB8AC3E}">
        <p14:creationId xmlns:p14="http://schemas.microsoft.com/office/powerpoint/2010/main" val="59080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E2E9F-44AF-430D-8B86-839B70EEE8D7}"/>
              </a:ext>
            </a:extLst>
          </p:cNvPr>
          <p:cNvSpPr>
            <a:spLocks noGrp="1"/>
          </p:cNvSpPr>
          <p:nvPr>
            <p:ph type="ctrTitle"/>
          </p:nvPr>
        </p:nvSpPr>
        <p:spPr>
          <a:xfrm>
            <a:off x="1507067" y="2404534"/>
            <a:ext cx="8315806" cy="1096899"/>
          </a:xfrm>
        </p:spPr>
        <p:txBody>
          <a:bodyPr/>
          <a:lstStyle/>
          <a:p>
            <a:pPr algn="ctr"/>
            <a:r>
              <a:rPr lang="en-GB" dirty="0"/>
              <a:t>Twentieth Century Drama</a:t>
            </a:r>
            <a:endParaRPr lang="en-US" dirty="0"/>
          </a:p>
        </p:txBody>
      </p:sp>
      <p:sp>
        <p:nvSpPr>
          <p:cNvPr id="3" name="Subtitle 2">
            <a:extLst>
              <a:ext uri="{FF2B5EF4-FFF2-40B4-BE49-F238E27FC236}">
                <a16:creationId xmlns:a16="http://schemas.microsoft.com/office/drawing/2014/main" id="{92358353-8DC8-43F5-AE84-4CDB92DEDDC0}"/>
              </a:ext>
            </a:extLst>
          </p:cNvPr>
          <p:cNvSpPr>
            <a:spLocks noGrp="1"/>
          </p:cNvSpPr>
          <p:nvPr>
            <p:ph type="subTitle" idx="1"/>
          </p:nvPr>
        </p:nvSpPr>
        <p:spPr/>
        <p:txBody>
          <a:bodyPr>
            <a:normAutofit/>
          </a:bodyPr>
          <a:lstStyle/>
          <a:p>
            <a:pPr algn="ctr"/>
            <a:r>
              <a:rPr lang="en-GB" sz="4000" b="1" dirty="0"/>
              <a:t>England and Egypt</a:t>
            </a:r>
            <a:endParaRPr lang="en-US" sz="4000" b="1" dirty="0"/>
          </a:p>
        </p:txBody>
      </p:sp>
    </p:spTree>
    <p:extLst>
      <p:ext uri="{BB962C8B-B14F-4D97-AF65-F5344CB8AC3E}">
        <p14:creationId xmlns:p14="http://schemas.microsoft.com/office/powerpoint/2010/main" val="93544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E7D3E2-B113-4F43-8B5F-68E16C186FAC}"/>
              </a:ext>
            </a:extLst>
          </p:cNvPr>
          <p:cNvSpPr>
            <a:spLocks noGrp="1"/>
          </p:cNvSpPr>
          <p:nvPr>
            <p:ph type="title"/>
          </p:nvPr>
        </p:nvSpPr>
        <p:spPr>
          <a:xfrm>
            <a:off x="677335" y="2119746"/>
            <a:ext cx="8596668" cy="1149928"/>
          </a:xfrm>
        </p:spPr>
        <p:txBody>
          <a:bodyPr/>
          <a:lstStyle/>
          <a:p>
            <a:pPr algn="ctr"/>
            <a:r>
              <a:rPr lang="en-GB" dirty="0"/>
              <a:t>A brief timeline of Drama</a:t>
            </a:r>
            <a:endParaRPr lang="en-US" dirty="0"/>
          </a:p>
        </p:txBody>
      </p:sp>
    </p:spTree>
    <p:extLst>
      <p:ext uri="{BB962C8B-B14F-4D97-AF65-F5344CB8AC3E}">
        <p14:creationId xmlns:p14="http://schemas.microsoft.com/office/powerpoint/2010/main" val="21901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58AED-DE12-4067-9764-66FCC2AAC581}"/>
              </a:ext>
            </a:extLst>
          </p:cNvPr>
          <p:cNvSpPr>
            <a:spLocks noGrp="1"/>
          </p:cNvSpPr>
          <p:nvPr>
            <p:ph type="title"/>
          </p:nvPr>
        </p:nvSpPr>
        <p:spPr>
          <a:xfrm>
            <a:off x="677334" y="138544"/>
            <a:ext cx="8596668" cy="747281"/>
          </a:xfrm>
        </p:spPr>
        <p:txBody>
          <a:bodyPr>
            <a:normAutofit fontScale="90000"/>
          </a:bodyPr>
          <a:lstStyle/>
          <a:p>
            <a:pPr algn="ctr"/>
            <a:r>
              <a:rPr lang="en-GB" sz="4000" b="1" dirty="0"/>
              <a:t>Greek and Roman Drama</a:t>
            </a:r>
            <a:br>
              <a:rPr lang="en-GB" dirty="0"/>
            </a:br>
            <a:endParaRPr lang="en-US" dirty="0"/>
          </a:p>
        </p:txBody>
      </p:sp>
      <p:sp>
        <p:nvSpPr>
          <p:cNvPr id="3" name="Content Placeholder 2">
            <a:extLst>
              <a:ext uri="{FF2B5EF4-FFF2-40B4-BE49-F238E27FC236}">
                <a16:creationId xmlns:a16="http://schemas.microsoft.com/office/drawing/2014/main" id="{0135F9F3-6170-417E-B307-172A7228BDF3}"/>
              </a:ext>
            </a:extLst>
          </p:cNvPr>
          <p:cNvSpPr>
            <a:spLocks noGrp="1"/>
          </p:cNvSpPr>
          <p:nvPr>
            <p:ph idx="1"/>
          </p:nvPr>
        </p:nvSpPr>
        <p:spPr>
          <a:xfrm>
            <a:off x="677334" y="885825"/>
            <a:ext cx="8596668" cy="5972176"/>
          </a:xfrm>
        </p:spPr>
        <p:txBody>
          <a:bodyPr>
            <a:normAutofit/>
          </a:bodyPr>
          <a:lstStyle/>
          <a:p>
            <a:r>
              <a:rPr lang="en-US" dirty="0"/>
              <a:t> </a:t>
            </a:r>
            <a:r>
              <a:rPr lang="en-US" sz="2800" dirty="0">
                <a:hlinkClick r:id="rId2" tooltip="Aristotle"/>
              </a:rPr>
              <a:t>Aristotle</a:t>
            </a:r>
            <a:r>
              <a:rPr lang="en-US" sz="2800" dirty="0"/>
              <a:t>'s </a:t>
            </a:r>
            <a:r>
              <a:rPr lang="en-US" sz="2800" i="1" dirty="0">
                <a:hlinkClick r:id="rId3" tooltip="Poetics (Aristotle)"/>
              </a:rPr>
              <a:t>Poetics</a:t>
            </a:r>
            <a:r>
              <a:rPr lang="en-US" sz="2800" dirty="0"/>
              <a:t> (c. 335 BC)—the earliest work of </a:t>
            </a:r>
            <a:r>
              <a:rPr lang="en-US" sz="2800" dirty="0">
                <a:hlinkClick r:id="rId4" tooltip="Dramatic theory"/>
              </a:rPr>
              <a:t>dramatic theory</a:t>
            </a:r>
            <a:r>
              <a:rPr lang="en-US" sz="2800" dirty="0"/>
              <a:t>.</a:t>
            </a:r>
            <a:endParaRPr lang="ar-EG" sz="2800" baseline="30000" dirty="0"/>
          </a:p>
          <a:p>
            <a:r>
              <a:rPr lang="en-US" sz="2800" dirty="0"/>
              <a:t> </a:t>
            </a:r>
            <a:r>
              <a:rPr lang="en-US" sz="2800" dirty="0">
                <a:hlinkClick r:id="rId5" tooltip="Aeschylus"/>
              </a:rPr>
              <a:t>Aeschylus</a:t>
            </a:r>
            <a:r>
              <a:rPr lang="en-US" sz="2800" dirty="0"/>
              <a:t>, </a:t>
            </a:r>
            <a:r>
              <a:rPr lang="en-US" sz="2800" dirty="0">
                <a:hlinkClick r:id="rId6" tooltip="Sophocles"/>
              </a:rPr>
              <a:t>Sophocles</a:t>
            </a:r>
            <a:r>
              <a:rPr lang="en-US" sz="2800" dirty="0"/>
              <a:t> and </a:t>
            </a:r>
            <a:r>
              <a:rPr lang="en-US" sz="2800" dirty="0">
                <a:hlinkClick r:id="rId7" tooltip="Euripides"/>
              </a:rPr>
              <a:t>Euripides</a:t>
            </a:r>
            <a:endParaRPr lang="ar-EG" sz="2800" dirty="0"/>
          </a:p>
          <a:p>
            <a:r>
              <a:rPr lang="en-US" sz="2800" dirty="0"/>
              <a:t>Aeschylus' historical tragedy </a:t>
            </a:r>
            <a:r>
              <a:rPr lang="en-US" sz="2800" i="1" dirty="0">
                <a:hlinkClick r:id="rId8" tooltip="The Persians"/>
              </a:rPr>
              <a:t>The Persians</a:t>
            </a:r>
            <a:r>
              <a:rPr lang="en-US" sz="2800" dirty="0"/>
              <a:t> is the oldest surviving drama, although when it won first prize at the </a:t>
            </a:r>
            <a:r>
              <a:rPr lang="en-US" sz="2800" dirty="0">
                <a:hlinkClick r:id="rId9" tooltip="Dionysia"/>
              </a:rPr>
              <a:t>City Dionysia</a:t>
            </a:r>
            <a:r>
              <a:rPr lang="en-US" sz="2800" dirty="0"/>
              <a:t> competition in 472 BC, he had been writing plays for more than 25 years.</a:t>
            </a:r>
          </a:p>
          <a:p>
            <a:r>
              <a:rPr lang="en-US" sz="3600" dirty="0"/>
              <a:t>Tragedy</a:t>
            </a:r>
          </a:p>
          <a:p>
            <a:r>
              <a:rPr lang="en-US" sz="3600" dirty="0"/>
              <a:t>Comedy</a:t>
            </a:r>
          </a:p>
          <a:p>
            <a:r>
              <a:rPr lang="en-US" sz="3600" dirty="0"/>
              <a:t>Satyr </a:t>
            </a:r>
          </a:p>
          <a:p>
            <a:r>
              <a:rPr lang="en-GB" sz="2800" u="sng" dirty="0">
                <a:solidFill>
                  <a:schemeClr val="accent1"/>
                </a:solidFill>
              </a:rPr>
              <a:t>Terence, Seneca</a:t>
            </a:r>
          </a:p>
          <a:p>
            <a:endParaRPr lang="en-GB" sz="2800" u="sng" dirty="0">
              <a:solidFill>
                <a:schemeClr val="accent1"/>
              </a:solidFill>
            </a:endParaRPr>
          </a:p>
        </p:txBody>
      </p:sp>
    </p:spTree>
    <p:extLst>
      <p:ext uri="{BB962C8B-B14F-4D97-AF65-F5344CB8AC3E}">
        <p14:creationId xmlns:p14="http://schemas.microsoft.com/office/powerpoint/2010/main" val="202042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163F-53B5-4D01-89BF-44BD2498DE86}"/>
              </a:ext>
            </a:extLst>
          </p:cNvPr>
          <p:cNvSpPr>
            <a:spLocks noGrp="1"/>
          </p:cNvSpPr>
          <p:nvPr>
            <p:ph type="title"/>
          </p:nvPr>
        </p:nvSpPr>
        <p:spPr>
          <a:xfrm>
            <a:off x="677334" y="128588"/>
            <a:ext cx="8596668" cy="688050"/>
          </a:xfrm>
        </p:spPr>
        <p:txBody>
          <a:bodyPr/>
          <a:lstStyle/>
          <a:p>
            <a:pPr algn="ctr"/>
            <a:r>
              <a:rPr lang="en-US" b="1" dirty="0"/>
              <a:t>Medieval Drama</a:t>
            </a:r>
            <a:endParaRPr lang="en-US" dirty="0"/>
          </a:p>
        </p:txBody>
      </p:sp>
      <p:sp>
        <p:nvSpPr>
          <p:cNvPr id="3" name="Content Placeholder 2">
            <a:extLst>
              <a:ext uri="{FF2B5EF4-FFF2-40B4-BE49-F238E27FC236}">
                <a16:creationId xmlns:a16="http://schemas.microsoft.com/office/drawing/2014/main" id="{02AAC7FA-F237-44D4-BE0D-EB558A7EBB58}"/>
              </a:ext>
            </a:extLst>
          </p:cNvPr>
          <p:cNvSpPr>
            <a:spLocks noGrp="1"/>
          </p:cNvSpPr>
          <p:nvPr>
            <p:ph idx="1"/>
          </p:nvPr>
        </p:nvSpPr>
        <p:spPr>
          <a:xfrm>
            <a:off x="677334" y="816639"/>
            <a:ext cx="8596668" cy="5764270"/>
          </a:xfrm>
        </p:spPr>
        <p:txBody>
          <a:bodyPr>
            <a:normAutofit fontScale="85000" lnSpcReduction="10000"/>
          </a:bodyPr>
          <a:lstStyle/>
          <a:p>
            <a:r>
              <a:rPr lang="en-US" dirty="0"/>
              <a:t> encompasses theatrical performance in the period between the fall of the Western Roman Empire in </a:t>
            </a:r>
            <a:r>
              <a:rPr lang="en-US" dirty="0">
                <a:solidFill>
                  <a:schemeClr val="accent1"/>
                </a:solidFill>
              </a:rPr>
              <a:t>the 5th century </a:t>
            </a:r>
            <a:r>
              <a:rPr lang="en-US" dirty="0"/>
              <a:t>and the beginning of the </a:t>
            </a:r>
            <a:r>
              <a:rPr lang="en-US" dirty="0">
                <a:hlinkClick r:id="rId2" tooltip="Renaissance"/>
              </a:rPr>
              <a:t>Renaissance</a:t>
            </a:r>
            <a:r>
              <a:rPr lang="en-US" dirty="0"/>
              <a:t> in approximately the 15th century. </a:t>
            </a:r>
          </a:p>
          <a:p>
            <a:r>
              <a:rPr lang="en-US" dirty="0"/>
              <a:t>Medieval theatre covers all drama produced in Europe over that thousand-year period and refers to a variety of genres.</a:t>
            </a:r>
          </a:p>
          <a:p>
            <a:r>
              <a:rPr lang="en-US" dirty="0"/>
              <a:t>Medieval drama was for the most part very </a:t>
            </a:r>
            <a:r>
              <a:rPr lang="en-US" dirty="0">
                <a:solidFill>
                  <a:schemeClr val="accent1"/>
                </a:solidFill>
              </a:rPr>
              <a:t>religious</a:t>
            </a:r>
            <a:r>
              <a:rPr lang="en-US" dirty="0"/>
              <a:t> and </a:t>
            </a:r>
            <a:r>
              <a:rPr lang="en-US" dirty="0">
                <a:solidFill>
                  <a:schemeClr val="accent1"/>
                </a:solidFill>
              </a:rPr>
              <a:t>moral </a:t>
            </a:r>
            <a:r>
              <a:rPr lang="en-US" dirty="0"/>
              <a:t>in its themes, staging and traditions. It was when dramatic forms such as farce, burlesque, flourished</a:t>
            </a:r>
          </a:p>
          <a:p>
            <a:r>
              <a:rPr lang="en-US" dirty="0"/>
              <a:t>Due to a lack of surviving records and texts,</a:t>
            </a:r>
            <a:r>
              <a:rPr lang="ar-EG" dirty="0"/>
              <a:t> </a:t>
            </a:r>
            <a:r>
              <a:rPr lang="en-US" dirty="0"/>
              <a:t>there are few surviving sources on Medieval drama </a:t>
            </a:r>
          </a:p>
          <a:p>
            <a:r>
              <a:rPr lang="en-US" dirty="0"/>
              <a:t>During 4</a:t>
            </a:r>
            <a:r>
              <a:rPr lang="en-US" baseline="30000" dirty="0"/>
              <a:t>th</a:t>
            </a:r>
            <a:r>
              <a:rPr lang="en-US" dirty="0"/>
              <a:t> and 5</a:t>
            </a:r>
            <a:r>
              <a:rPr lang="en-US" baseline="30000" dirty="0"/>
              <a:t>th</a:t>
            </a:r>
            <a:r>
              <a:rPr lang="en-US" dirty="0"/>
              <a:t> centuries, Church in Europe banned all forms of Greek and Roman theatres and expelled all actors</a:t>
            </a:r>
          </a:p>
          <a:p>
            <a:r>
              <a:rPr lang="en-US" dirty="0"/>
              <a:t>Church for more than six centuries supported that What does not belong to God, belong to Devil; drama with its Greek and Roman heritage was considered as belonging to devil.</a:t>
            </a:r>
          </a:p>
          <a:p>
            <a:r>
              <a:rPr lang="en-US" dirty="0"/>
              <a:t>Late in 11</a:t>
            </a:r>
            <a:r>
              <a:rPr lang="en-US" baseline="30000" dirty="0"/>
              <a:t>th</a:t>
            </a:r>
            <a:r>
              <a:rPr lang="en-US" dirty="0"/>
              <a:t> century, noble men start writing dramas that tell stories of the Bible, it was performed in their castles and mansions.</a:t>
            </a:r>
          </a:p>
          <a:p>
            <a:r>
              <a:rPr lang="en-US" dirty="0"/>
              <a:t>In the 12</a:t>
            </a:r>
            <a:r>
              <a:rPr lang="en-US" baseline="30000" dirty="0"/>
              <a:t>th</a:t>
            </a:r>
            <a:r>
              <a:rPr lang="en-US" dirty="0"/>
              <a:t> century, these performances moved to the church, known as </a:t>
            </a:r>
            <a:r>
              <a:rPr lang="en-US" u="sng" dirty="0">
                <a:hlinkClick r:id="rId3"/>
              </a:rPr>
              <a:t>liturgical dramas</a:t>
            </a:r>
            <a:r>
              <a:rPr lang="en-US" u="sng" dirty="0"/>
              <a:t>.</a:t>
            </a:r>
            <a:r>
              <a:rPr lang="en-US" dirty="0"/>
              <a:t> Later, these performances were translated into vernacular language and moved to the majority illiterate public</a:t>
            </a:r>
          </a:p>
          <a:p>
            <a:r>
              <a:rPr lang="en-US" dirty="0"/>
              <a:t>In 14</a:t>
            </a:r>
            <a:r>
              <a:rPr lang="en-US" baseline="30000" dirty="0"/>
              <a:t>th</a:t>
            </a:r>
            <a:r>
              <a:rPr lang="en-US" dirty="0"/>
              <a:t> century, drama regains its political and social importance and moves away from Church authority; even to the extent that it mocks Church authority. It was performed in the palaces again as well as in public</a:t>
            </a:r>
          </a:p>
          <a:p>
            <a:r>
              <a:rPr lang="en-US" dirty="0">
                <a:hlinkClick r:id="rId4" tooltip="Desiderius Erasmus"/>
              </a:rPr>
              <a:t>Desiderius Erasmus</a:t>
            </a:r>
            <a:r>
              <a:rPr lang="en-US" dirty="0"/>
              <a:t> writes </a:t>
            </a:r>
            <a:r>
              <a:rPr lang="en-US" i="1" dirty="0">
                <a:hlinkClick r:id="rId5" tooltip="The Praise of Folly"/>
              </a:rPr>
              <a:t>The Praise of Folly</a:t>
            </a:r>
            <a:r>
              <a:rPr lang="en-US" dirty="0"/>
              <a:t> while staying with </a:t>
            </a:r>
            <a:r>
              <a:rPr lang="en-US" dirty="0">
                <a:hlinkClick r:id="rId6" tooltip="Thomas More"/>
              </a:rPr>
              <a:t>Thomas More</a:t>
            </a:r>
            <a:r>
              <a:rPr lang="en-US" dirty="0"/>
              <a:t> in </a:t>
            </a:r>
            <a:r>
              <a:rPr lang="en-US" dirty="0">
                <a:hlinkClick r:id="rId7" tooltip="England"/>
              </a:rPr>
              <a:t>England</a:t>
            </a:r>
            <a:r>
              <a:rPr lang="en-US" dirty="0"/>
              <a:t>.</a:t>
            </a:r>
          </a:p>
          <a:p>
            <a:endParaRPr lang="ar-EG" dirty="0"/>
          </a:p>
        </p:txBody>
      </p:sp>
    </p:spTree>
    <p:extLst>
      <p:ext uri="{BB962C8B-B14F-4D97-AF65-F5344CB8AC3E}">
        <p14:creationId xmlns:p14="http://schemas.microsoft.com/office/powerpoint/2010/main" val="196151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0853-9B86-453A-B54D-67A96B9D2700}"/>
              </a:ext>
            </a:extLst>
          </p:cNvPr>
          <p:cNvSpPr>
            <a:spLocks noGrp="1"/>
          </p:cNvSpPr>
          <p:nvPr>
            <p:ph type="title"/>
          </p:nvPr>
        </p:nvSpPr>
        <p:spPr>
          <a:xfrm>
            <a:off x="677334" y="110835"/>
            <a:ext cx="8596668" cy="1330038"/>
          </a:xfrm>
        </p:spPr>
        <p:txBody>
          <a:bodyPr>
            <a:normAutofit/>
          </a:bodyPr>
          <a:lstStyle/>
          <a:p>
            <a:pPr algn="ctr"/>
            <a:r>
              <a:rPr lang="en-GB" dirty="0"/>
              <a:t> </a:t>
            </a:r>
            <a:r>
              <a:rPr lang="en-GB" b="1" dirty="0"/>
              <a:t>Fifteenth Century: Beginning of Renaissance Drama</a:t>
            </a:r>
            <a:endParaRPr lang="en-US" b="1" dirty="0"/>
          </a:p>
        </p:txBody>
      </p:sp>
      <p:sp>
        <p:nvSpPr>
          <p:cNvPr id="3" name="Content Placeholder 2">
            <a:extLst>
              <a:ext uri="{FF2B5EF4-FFF2-40B4-BE49-F238E27FC236}">
                <a16:creationId xmlns:a16="http://schemas.microsoft.com/office/drawing/2014/main" id="{9A0BF52D-0BD8-4021-B93B-AAD0A1244BAE}"/>
              </a:ext>
            </a:extLst>
          </p:cNvPr>
          <p:cNvSpPr>
            <a:spLocks noGrp="1"/>
          </p:cNvSpPr>
          <p:nvPr>
            <p:ph idx="1"/>
          </p:nvPr>
        </p:nvSpPr>
        <p:spPr>
          <a:xfrm>
            <a:off x="304800" y="1690255"/>
            <a:ext cx="9240982" cy="4946072"/>
          </a:xfrm>
        </p:spPr>
        <p:txBody>
          <a:bodyPr>
            <a:normAutofit lnSpcReduction="10000"/>
          </a:bodyPr>
          <a:lstStyle/>
          <a:p>
            <a:r>
              <a:rPr lang="en-US" sz="2400" dirty="0"/>
              <a:t>Most European countries had established native traditions of religious drama and farce that contended with the impact of the newly discovered Greek and Roman plays. </a:t>
            </a:r>
          </a:p>
          <a:p>
            <a:r>
              <a:rPr lang="en-US" sz="2400" dirty="0"/>
              <a:t>It is characterized by the adoption of a humanist philosophy and the recovery of the classical Antiquity, especially Greek and drama. </a:t>
            </a:r>
          </a:p>
          <a:p>
            <a:r>
              <a:rPr lang="en-US" sz="2400" dirty="0"/>
              <a:t>It benefited from the spread of printing in the latter part of the 15th century</a:t>
            </a:r>
          </a:p>
          <a:p>
            <a:r>
              <a:rPr lang="en-US" sz="2400" dirty="0"/>
              <a:t>Vernacular language spread literary works</a:t>
            </a:r>
          </a:p>
          <a:p>
            <a:r>
              <a:rPr lang="en-US" sz="2400" dirty="0"/>
              <a:t>Drama was not the most popular literary form</a:t>
            </a:r>
          </a:p>
          <a:p>
            <a:r>
              <a:rPr lang="en-US" sz="2400" dirty="0"/>
              <a:t>Thomas More’s </a:t>
            </a:r>
            <a:r>
              <a:rPr lang="en-US" sz="2400" i="1" dirty="0"/>
              <a:t>Utopia, </a:t>
            </a:r>
            <a:r>
              <a:rPr lang="en-US" sz="2400" dirty="0"/>
              <a:t>the most popular book of that time; written in Latin </a:t>
            </a:r>
            <a:endParaRPr lang="en-GB" sz="2400" dirty="0"/>
          </a:p>
          <a:p>
            <a:endParaRPr lang="en-US" dirty="0"/>
          </a:p>
        </p:txBody>
      </p:sp>
    </p:spTree>
    <p:extLst>
      <p:ext uri="{BB962C8B-B14F-4D97-AF65-F5344CB8AC3E}">
        <p14:creationId xmlns:p14="http://schemas.microsoft.com/office/powerpoint/2010/main" val="273070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04F4-DB32-4169-9609-1B0895A77E5A}"/>
              </a:ext>
            </a:extLst>
          </p:cNvPr>
          <p:cNvSpPr>
            <a:spLocks noGrp="1"/>
          </p:cNvSpPr>
          <p:nvPr>
            <p:ph type="title"/>
          </p:nvPr>
        </p:nvSpPr>
        <p:spPr>
          <a:xfrm>
            <a:off x="526473" y="124692"/>
            <a:ext cx="9171709" cy="1690254"/>
          </a:xfrm>
        </p:spPr>
        <p:txBody>
          <a:bodyPr>
            <a:normAutofit fontScale="90000"/>
          </a:bodyPr>
          <a:lstStyle/>
          <a:p>
            <a:pPr algn="ctr"/>
            <a:r>
              <a:rPr lang="en-GB" b="1" dirty="0"/>
              <a:t>Sixteenth Centuries:</a:t>
            </a:r>
            <a:br>
              <a:rPr lang="en-GB" b="1" dirty="0"/>
            </a:br>
            <a:r>
              <a:rPr lang="en-GB" b="1" dirty="0"/>
              <a:t>Elizabethan and Jacobean (continuity of Renaissance)</a:t>
            </a:r>
            <a:endParaRPr lang="en-US" b="1" dirty="0"/>
          </a:p>
        </p:txBody>
      </p:sp>
      <p:sp>
        <p:nvSpPr>
          <p:cNvPr id="3" name="Content Placeholder 2">
            <a:extLst>
              <a:ext uri="{FF2B5EF4-FFF2-40B4-BE49-F238E27FC236}">
                <a16:creationId xmlns:a16="http://schemas.microsoft.com/office/drawing/2014/main" id="{832EB545-E314-4C0C-A598-29F13622595B}"/>
              </a:ext>
            </a:extLst>
          </p:cNvPr>
          <p:cNvSpPr>
            <a:spLocks noGrp="1"/>
          </p:cNvSpPr>
          <p:nvPr>
            <p:ph idx="1"/>
          </p:nvPr>
        </p:nvSpPr>
        <p:spPr>
          <a:xfrm>
            <a:off x="677334" y="1814947"/>
            <a:ext cx="8596668" cy="4918362"/>
          </a:xfrm>
        </p:spPr>
        <p:txBody>
          <a:bodyPr>
            <a:normAutofit/>
          </a:bodyPr>
          <a:lstStyle/>
          <a:p>
            <a:r>
              <a:rPr lang="en-US" sz="2000" dirty="0"/>
              <a:t>English poetry was characterized by elaboration of language and extensive allusion to classical myths.   </a:t>
            </a:r>
          </a:p>
          <a:p>
            <a:r>
              <a:rPr lang="en-US" sz="2000" dirty="0"/>
              <a:t>of </a:t>
            </a:r>
            <a:r>
              <a:rPr lang="en-US" sz="2000" dirty="0">
                <a:hlinkClick r:id="rId2" tooltip="William Shakespeare"/>
              </a:rPr>
              <a:t>William Shakespeare</a:t>
            </a:r>
            <a:r>
              <a:rPr lang="en-US" sz="2000" dirty="0"/>
              <a:t>, </a:t>
            </a:r>
            <a:r>
              <a:rPr lang="en-US" sz="2000" dirty="0">
                <a:hlinkClick r:id="rId3" tooltip="Christopher Marlowe"/>
              </a:rPr>
              <a:t>Christopher Marlowe</a:t>
            </a:r>
            <a:r>
              <a:rPr lang="en-US" sz="2000" dirty="0"/>
              <a:t> and </a:t>
            </a:r>
            <a:r>
              <a:rPr lang="en-US" sz="2000" dirty="0">
                <a:hlinkClick r:id="rId4" tooltip="Ben Jonson"/>
              </a:rPr>
              <a:t>Ben Jonson</a:t>
            </a:r>
            <a:r>
              <a:rPr lang="en-US" sz="2000" dirty="0"/>
              <a:t>.</a:t>
            </a:r>
          </a:p>
          <a:p>
            <a:r>
              <a:rPr lang="en-US" sz="2000" dirty="0"/>
              <a:t>Marlowe focuses on </a:t>
            </a:r>
            <a:r>
              <a:rPr lang="en-US" sz="2000" u="sng" dirty="0">
                <a:solidFill>
                  <a:schemeClr val="accent1"/>
                </a:solidFill>
              </a:rPr>
              <a:t>the Moral Drama </a:t>
            </a:r>
            <a:r>
              <a:rPr lang="en-US" sz="2000" dirty="0"/>
              <a:t>of the </a:t>
            </a:r>
            <a:r>
              <a:rPr lang="en-US" sz="2000" dirty="0">
                <a:hlinkClick r:id="rId5" tooltip="Polymath"/>
              </a:rPr>
              <a:t>renaissance man</a:t>
            </a:r>
            <a:r>
              <a:rPr lang="en-US" sz="2000" dirty="0"/>
              <a:t> than any other thing. His play </a:t>
            </a:r>
            <a:r>
              <a:rPr lang="en-US" sz="2000" dirty="0">
                <a:hlinkClick r:id="rId6" tooltip="Doctor Faustus (play)"/>
              </a:rPr>
              <a:t>Doctor Faustus</a:t>
            </a:r>
            <a:r>
              <a:rPr lang="en-US" sz="2000" dirty="0"/>
              <a:t> (c. 1592)</a:t>
            </a:r>
          </a:p>
          <a:p>
            <a:r>
              <a:rPr lang="en-US" sz="2000" dirty="0"/>
              <a:t>Shakespeare was considered unsurpassed. He wrote plays in a variety of genres, including </a:t>
            </a:r>
            <a:r>
              <a:rPr lang="en-US" sz="2000" dirty="0">
                <a:hlinkClick r:id="rId7" tooltip="Shakespearean history"/>
              </a:rPr>
              <a:t>histories</a:t>
            </a:r>
            <a:r>
              <a:rPr lang="en-US" sz="2000" dirty="0"/>
              <a:t>, </a:t>
            </a:r>
            <a:r>
              <a:rPr lang="en-US" sz="2000" dirty="0">
                <a:hlinkClick r:id="rId8" tooltip="Shakespearean tragedy"/>
              </a:rPr>
              <a:t>tragedies</a:t>
            </a:r>
            <a:r>
              <a:rPr lang="en-US" sz="2000" dirty="0"/>
              <a:t>, </a:t>
            </a:r>
            <a:r>
              <a:rPr lang="en-US" sz="2000" dirty="0">
                <a:hlinkClick r:id="rId9" tooltip="Shakespearean comedies"/>
              </a:rPr>
              <a:t>comedies</a:t>
            </a:r>
            <a:r>
              <a:rPr lang="en-US" sz="2000" dirty="0"/>
              <a:t> and the late </a:t>
            </a:r>
            <a:r>
              <a:rPr lang="en-US" sz="2000" dirty="0">
                <a:hlinkClick r:id="rId10" tooltip="William Shakespeare's late romances"/>
              </a:rPr>
              <a:t>romances</a:t>
            </a:r>
            <a:r>
              <a:rPr lang="en-US" sz="2000" dirty="0"/>
              <a:t>, or tragicomedies. Works written in the Elizabethan era include the comedy </a:t>
            </a:r>
            <a:r>
              <a:rPr lang="en-US" sz="2000" i="1" dirty="0">
                <a:hlinkClick r:id="rId11" tooltip="Twelfth Night"/>
              </a:rPr>
              <a:t>Twelfth Night</a:t>
            </a:r>
            <a:r>
              <a:rPr lang="en-US" sz="2000" dirty="0"/>
              <a:t>, tragedy </a:t>
            </a:r>
            <a:r>
              <a:rPr lang="en-US" sz="2000" i="1" dirty="0">
                <a:hlinkClick r:id="rId12" tooltip="Hamlet"/>
              </a:rPr>
              <a:t>Hamlet</a:t>
            </a:r>
            <a:r>
              <a:rPr lang="en-US" sz="2000" dirty="0"/>
              <a:t>, and history </a:t>
            </a:r>
            <a:r>
              <a:rPr lang="en-US" sz="2000" i="1" u="sng" dirty="0">
                <a:hlinkClick r:id="rId13"/>
              </a:rPr>
              <a:t>Henry IV, </a:t>
            </a:r>
            <a:endParaRPr lang="en-US" sz="2000" i="1" u="sng" dirty="0"/>
          </a:p>
          <a:p>
            <a:r>
              <a:rPr lang="en-US" sz="2000" dirty="0">
                <a:hlinkClick r:id="rId4" tooltip="Ben Jonson"/>
              </a:rPr>
              <a:t>Ben Jonson</a:t>
            </a:r>
            <a:r>
              <a:rPr lang="en-US" sz="2000" dirty="0"/>
              <a:t> (1572–1637) was the leading literary figure of the Jacobean era. Jonson's aesthetics hark back to the Middle Ages and his characters embody the </a:t>
            </a:r>
            <a:r>
              <a:rPr lang="en-US" sz="2000" dirty="0">
                <a:hlinkClick r:id="rId14" tooltip="Humours"/>
              </a:rPr>
              <a:t>theory of </a:t>
            </a:r>
            <a:r>
              <a:rPr lang="en-US" sz="2000" dirty="0" err="1">
                <a:hlinkClick r:id="rId14" tooltip="Humours"/>
              </a:rPr>
              <a:t>humours</a:t>
            </a:r>
            <a:r>
              <a:rPr lang="en-US" sz="2000" dirty="0"/>
              <a:t>. Jonson's major plays include </a:t>
            </a:r>
            <a:r>
              <a:rPr lang="en-US" sz="2000" i="1" dirty="0" err="1">
                <a:hlinkClick r:id="rId15" tooltip="Volpone"/>
              </a:rPr>
              <a:t>Volpone</a:t>
            </a:r>
            <a:r>
              <a:rPr lang="en-US" sz="2000" dirty="0"/>
              <a:t> (1605 or 1606) and </a:t>
            </a:r>
            <a:r>
              <a:rPr lang="en-US" sz="2000" i="1" dirty="0">
                <a:hlinkClick r:id="rId16" tooltip="Bartholomew Fair"/>
              </a:rPr>
              <a:t>Bartholomew Fair</a:t>
            </a:r>
            <a:r>
              <a:rPr lang="en-US" sz="2000" dirty="0"/>
              <a:t> (1614).</a:t>
            </a:r>
          </a:p>
          <a:p>
            <a:endParaRPr lang="en-US" dirty="0"/>
          </a:p>
        </p:txBody>
      </p:sp>
    </p:spTree>
    <p:extLst>
      <p:ext uri="{BB962C8B-B14F-4D97-AF65-F5344CB8AC3E}">
        <p14:creationId xmlns:p14="http://schemas.microsoft.com/office/powerpoint/2010/main" val="178114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CA425-91C1-44ED-9126-A81ABCC3F485}"/>
              </a:ext>
            </a:extLst>
          </p:cNvPr>
          <p:cNvSpPr>
            <a:spLocks noGrp="1"/>
          </p:cNvSpPr>
          <p:nvPr>
            <p:ph type="title"/>
          </p:nvPr>
        </p:nvSpPr>
        <p:spPr>
          <a:xfrm>
            <a:off x="677334" y="0"/>
            <a:ext cx="8596668" cy="1219200"/>
          </a:xfrm>
        </p:spPr>
        <p:txBody>
          <a:bodyPr>
            <a:normAutofit fontScale="90000"/>
          </a:bodyPr>
          <a:lstStyle/>
          <a:p>
            <a:pPr algn="ctr"/>
            <a:r>
              <a:rPr lang="en-US" sz="4000" b="1" dirty="0"/>
              <a:t>Seventeenth Century Drama: Restoration Drama</a:t>
            </a:r>
            <a:br>
              <a:rPr lang="en-US" dirty="0"/>
            </a:br>
            <a:endParaRPr lang="en-US" dirty="0"/>
          </a:p>
        </p:txBody>
      </p:sp>
      <p:sp>
        <p:nvSpPr>
          <p:cNvPr id="3" name="Content Placeholder 2">
            <a:extLst>
              <a:ext uri="{FF2B5EF4-FFF2-40B4-BE49-F238E27FC236}">
                <a16:creationId xmlns:a16="http://schemas.microsoft.com/office/drawing/2014/main" id="{DB92C8AE-2D85-49F2-9792-E8E0ED1B519A}"/>
              </a:ext>
            </a:extLst>
          </p:cNvPr>
          <p:cNvSpPr>
            <a:spLocks noGrp="1"/>
          </p:cNvSpPr>
          <p:nvPr>
            <p:ph idx="1"/>
          </p:nvPr>
        </p:nvSpPr>
        <p:spPr>
          <a:xfrm>
            <a:off x="677334" y="1482436"/>
            <a:ext cx="8965430" cy="5181599"/>
          </a:xfrm>
        </p:spPr>
        <p:txBody>
          <a:bodyPr/>
          <a:lstStyle/>
          <a:p>
            <a:r>
              <a:rPr lang="en-US" dirty="0"/>
              <a:t>The </a:t>
            </a:r>
            <a:r>
              <a:rPr lang="en-US" dirty="0">
                <a:hlinkClick r:id="rId2" tooltip="Restoration (1660)"/>
              </a:rPr>
              <a:t>Restoration of the monarchy in 1660</a:t>
            </a:r>
            <a:r>
              <a:rPr lang="en-US" dirty="0"/>
              <a:t> launched a fresh start for literature</a:t>
            </a:r>
          </a:p>
          <a:p>
            <a:r>
              <a:rPr lang="en-US" dirty="0"/>
              <a:t>Theatres in England reopened after having been closed </a:t>
            </a:r>
          </a:p>
          <a:p>
            <a:r>
              <a:rPr lang="en-US" dirty="0"/>
              <a:t> </a:t>
            </a:r>
            <a:r>
              <a:rPr lang="en-US" u="sng" dirty="0">
                <a:solidFill>
                  <a:schemeClr val="accent1"/>
                </a:solidFill>
              </a:rPr>
              <a:t>"Restoration comedy” </a:t>
            </a:r>
            <a:r>
              <a:rPr lang="en-US" dirty="0"/>
              <a:t>or </a:t>
            </a:r>
            <a:r>
              <a:rPr lang="en-US" u="sng" dirty="0">
                <a:hlinkClick r:id="rId3"/>
              </a:rPr>
              <a:t>Comedy of manners</a:t>
            </a:r>
            <a:r>
              <a:rPr lang="en-US" dirty="0"/>
              <a:t> became a recognizable genre from 1660 to 1710.</a:t>
            </a:r>
          </a:p>
          <a:p>
            <a:r>
              <a:rPr lang="en-US" dirty="0"/>
              <a:t>In addition, women were allowed to perform on stage for the first time.</a:t>
            </a:r>
          </a:p>
          <a:p>
            <a:r>
              <a:rPr lang="en-US" dirty="0"/>
              <a:t> </a:t>
            </a:r>
            <a:r>
              <a:rPr lang="en-US" dirty="0">
                <a:hlinkClick r:id="rId4" tooltip="Irish theatre"/>
              </a:rPr>
              <a:t>Irish theatre</a:t>
            </a:r>
            <a:r>
              <a:rPr lang="en-US" dirty="0"/>
              <a:t> began at least as early as 1601,</a:t>
            </a:r>
          </a:p>
          <a:p>
            <a:r>
              <a:rPr lang="en-US" dirty="0"/>
              <a:t> </a:t>
            </a:r>
            <a:r>
              <a:rPr lang="en-US" dirty="0">
                <a:hlinkClick r:id="rId5" tooltip="Katherine Philips"/>
              </a:rPr>
              <a:t>Katherine Philips</a:t>
            </a:r>
            <a:r>
              <a:rPr lang="en-US" dirty="0"/>
              <a:t> went to </a:t>
            </a:r>
            <a:r>
              <a:rPr lang="en-US" dirty="0">
                <a:hlinkClick r:id="rId6" tooltip="Dublin"/>
              </a:rPr>
              <a:t>Dublin</a:t>
            </a:r>
            <a:r>
              <a:rPr lang="en-US" dirty="0"/>
              <a:t> where she completed a translation of </a:t>
            </a:r>
            <a:r>
              <a:rPr lang="en-US" dirty="0">
                <a:hlinkClick r:id="rId7" tooltip="Pierre Corneille"/>
              </a:rPr>
              <a:t>Pierre Corneille</a:t>
            </a:r>
            <a:r>
              <a:rPr lang="en-US" dirty="0"/>
              <a:t>'s </a:t>
            </a:r>
            <a:r>
              <a:rPr lang="en-US" i="1" dirty="0" err="1">
                <a:hlinkClick r:id="rId8" tooltip="The Death of Pompey"/>
              </a:rPr>
              <a:t>Pompée</a:t>
            </a:r>
            <a:r>
              <a:rPr lang="en-US" dirty="0"/>
              <a:t>, produced with great success in 1663 in the Smock Alley Theatre, and printed in the same year both in Dublin and London. Although other women had translated or written dramas, her translation of Pompey broke new ground as the first rhymed version of a French tragedy in English and the first English play written by a woman to be performed on the professional stage.</a:t>
            </a:r>
          </a:p>
          <a:p>
            <a:r>
              <a:rPr lang="en-US" dirty="0"/>
              <a:t>The earliest Irish dramatists of note were </a:t>
            </a:r>
            <a:r>
              <a:rPr lang="en-US" dirty="0">
                <a:hlinkClick r:id="rId9" tooltip="William Congreve"/>
              </a:rPr>
              <a:t>William Congreve</a:t>
            </a:r>
            <a:r>
              <a:rPr lang="en-US" dirty="0"/>
              <a:t> (1670–1729), one of the most interesting writers of </a:t>
            </a:r>
            <a:r>
              <a:rPr lang="en-US" dirty="0">
                <a:hlinkClick r:id="rId10" tooltip="Restoration comedy"/>
              </a:rPr>
              <a:t>Restoration comedies</a:t>
            </a:r>
            <a:r>
              <a:rPr lang="en-US" dirty="0"/>
              <a:t> and author of </a:t>
            </a:r>
            <a:r>
              <a:rPr lang="en-US" i="1" dirty="0">
                <a:hlinkClick r:id="rId11" tooltip="The Way of the World"/>
              </a:rPr>
              <a:t>The Way of the World</a:t>
            </a:r>
            <a:r>
              <a:rPr lang="en-US" dirty="0"/>
              <a:t>(1700) and playwright</a:t>
            </a:r>
          </a:p>
        </p:txBody>
      </p:sp>
    </p:spTree>
    <p:extLst>
      <p:ext uri="{BB962C8B-B14F-4D97-AF65-F5344CB8AC3E}">
        <p14:creationId xmlns:p14="http://schemas.microsoft.com/office/powerpoint/2010/main" val="2805753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5033</TotalTime>
  <Words>1422</Words>
  <Application>Microsoft Office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Comparative literature</vt:lpstr>
      <vt:lpstr>Codes of Conduct</vt:lpstr>
      <vt:lpstr>Twentieth Century Drama</vt:lpstr>
      <vt:lpstr>A brief timeline of Drama</vt:lpstr>
      <vt:lpstr>Greek and Roman Drama </vt:lpstr>
      <vt:lpstr>Medieval Drama</vt:lpstr>
      <vt:lpstr> Fifteenth Century: Beginning of Renaissance Drama</vt:lpstr>
      <vt:lpstr>Sixteenth Centuries: Elizabethan and Jacobean (continuity of Renaissance)</vt:lpstr>
      <vt:lpstr>Seventeenth Century Drama: Restoration Drama </vt:lpstr>
      <vt:lpstr>Eighteenth Century Drama Augustan age </vt:lpstr>
      <vt:lpstr>Nineteenth Century Drama</vt:lpstr>
      <vt:lpstr>Twentieth century Realistic Drama</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Twenieth Century Drama</dc:title>
  <dc:creator>Shahine Shaymaa</dc:creator>
  <cp:lastModifiedBy>Shahine Shaymaa</cp:lastModifiedBy>
  <cp:revision>65</cp:revision>
  <dcterms:created xsi:type="dcterms:W3CDTF">2019-03-05T18:43:39Z</dcterms:created>
  <dcterms:modified xsi:type="dcterms:W3CDTF">2020-03-23T20:07:46Z</dcterms:modified>
</cp:coreProperties>
</file>